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7" r:id="rId5"/>
    <p:sldId id="260" r:id="rId6"/>
    <p:sldId id="261" r:id="rId7"/>
    <p:sldId id="262" r:id="rId8"/>
    <p:sldId id="263" r:id="rId9"/>
    <p:sldId id="264" r:id="rId10"/>
    <p:sldId id="278" r:id="rId11"/>
    <p:sldId id="266" r:id="rId12"/>
    <p:sldId id="267" r:id="rId13"/>
    <p:sldId id="279" r:id="rId14"/>
    <p:sldId id="280" r:id="rId15"/>
    <p:sldId id="269" r:id="rId16"/>
    <p:sldId id="270" r:id="rId17"/>
    <p:sldId id="271" r:id="rId18"/>
    <p:sldId id="272" r:id="rId19"/>
    <p:sldId id="273" r:id="rId20"/>
    <p:sldId id="281" r:id="rId21"/>
    <p:sldId id="274" r:id="rId22"/>
    <p:sldId id="275" r:id="rId23"/>
    <p:sldId id="282" r:id="rId24"/>
  </p:sldIdLst>
  <p:sldSz cx="12344400" cy="73152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73075" indent="-158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46150" indent="-3175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419225" indent="-476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92300" indent="-635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05">
          <p15:clr>
            <a:srgbClr val="A4A3A4"/>
          </p15:clr>
        </p15:guide>
        <p15:guide id="2" pos="38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12" y="-108"/>
      </p:cViewPr>
      <p:guideLst>
        <p:guide orient="horz" pos="2305"/>
        <p:guide pos="38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viewProps" Target="viewProp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presProps" Target="pres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5830" y="2272456"/>
            <a:ext cx="10492740" cy="156802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1660" y="4145280"/>
            <a:ext cx="8641080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3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4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20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93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66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40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133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86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E19AD4-EF6C-4DA3-8D49-6F50B3CC6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2077B-8508-4AE3-91D3-40FCBD5F5FD0}" type="datetimeFigureOut">
              <a:rPr lang="en-US"/>
              <a:pPr>
                <a:defRPr/>
              </a:pPr>
              <a:t>3/1/2020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A54D05-C505-4337-9818-7C23F5E01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5A1C4A-C993-4B1C-BAF3-5F8EDAFF4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A373D-F8DD-49AC-B975-D69ED4C5F5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9963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575377-928D-477A-9866-6A48B5208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FD97F-6639-4AF3-BEFE-ADC2553E903E}" type="datetimeFigureOut">
              <a:rPr lang="en-US"/>
              <a:pPr>
                <a:defRPr/>
              </a:pPr>
              <a:t>3/1/2020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EC3667-AED5-4109-8484-71FE997A1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4A867B-B0DA-4D21-99F6-BB9ED8CA6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96C4E1-1ECE-4295-8E9A-5576D207C2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0834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49690" y="292951"/>
            <a:ext cx="2777490" cy="624162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7220" y="292951"/>
            <a:ext cx="8126730" cy="624162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11F994-3A43-48BE-8FED-15036BFEE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907F8-714E-4762-9F4F-F098ACC56E8B}" type="datetimeFigureOut">
              <a:rPr lang="en-US"/>
              <a:pPr>
                <a:defRPr/>
              </a:pPr>
              <a:t>3/1/2020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D0A439-D535-4937-84D1-F569B979E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50FC3-B426-45D2-8E97-E2D5DEF29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A6A6E6-3890-4152-ACB4-8BB7F2A8DA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2271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00E9E9-B545-4927-AAF2-8DBCEFAA7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C6B2D-5FB7-4276-BD2E-0819B02BA933}" type="datetimeFigureOut">
              <a:rPr lang="en-US"/>
              <a:pPr>
                <a:defRPr/>
              </a:pPr>
              <a:t>3/1/2020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1518B7-D751-4472-A0B8-4134ED56C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C96829-C8BE-40C8-B7DE-F92FE9CED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DEB1A4-938B-4533-9EF0-CC47FE6F45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4496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5122" y="4700696"/>
            <a:ext cx="10492740" cy="1452880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5122" y="3100495"/>
            <a:ext cx="10492740" cy="1600199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3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4667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200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9335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666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400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3133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867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67D19B-0403-4148-9F29-E04D0AE18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2874D-965E-400D-A5A1-3FFC44FE357D}" type="datetimeFigureOut">
              <a:rPr lang="en-US"/>
              <a:pPr>
                <a:defRPr/>
              </a:pPr>
              <a:t>3/1/2020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9C6E1-F005-4AD8-9764-E02FB75D7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CD9243-63D4-43F8-B167-39699A607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5111AA-DA1D-4BFB-8B51-7461274B4A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335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7220" y="1706885"/>
            <a:ext cx="5452110" cy="482769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5070" y="1706885"/>
            <a:ext cx="5452110" cy="482769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660C0F5-31C0-4478-A863-9602CBBC7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733B6-D3BE-4761-A0DD-A062911E432B}" type="datetimeFigureOut">
              <a:rPr lang="en-US"/>
              <a:pPr>
                <a:defRPr/>
              </a:pPr>
              <a:t>3/1/2020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6E9D930-97BC-48CE-8671-578B56D9D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2141219-AF37-4F89-AF1C-E7BC2B0DA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B0A0A-A3AD-4FF3-B62B-56A681861A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0729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7220" y="1637455"/>
            <a:ext cx="5454254" cy="682413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3339" indent="0">
              <a:buNone/>
              <a:defRPr sz="2100" b="1"/>
            </a:lvl2pPr>
            <a:lvl3pPr marL="946678" indent="0">
              <a:buNone/>
              <a:defRPr sz="1900" b="1"/>
            </a:lvl3pPr>
            <a:lvl4pPr marL="1420017" indent="0">
              <a:buNone/>
              <a:defRPr sz="1700" b="1"/>
            </a:lvl4pPr>
            <a:lvl5pPr marL="1893357" indent="0">
              <a:buNone/>
              <a:defRPr sz="1700" b="1"/>
            </a:lvl5pPr>
            <a:lvl6pPr marL="2366696" indent="0">
              <a:buNone/>
              <a:defRPr sz="1700" b="1"/>
            </a:lvl6pPr>
            <a:lvl7pPr marL="2840035" indent="0">
              <a:buNone/>
              <a:defRPr sz="1700" b="1"/>
            </a:lvl7pPr>
            <a:lvl8pPr marL="3313374" indent="0">
              <a:buNone/>
              <a:defRPr sz="1700" b="1"/>
            </a:lvl8pPr>
            <a:lvl9pPr marL="3786713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" y="2319869"/>
            <a:ext cx="5454254" cy="4214707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0787" y="1637455"/>
            <a:ext cx="5456398" cy="682413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3339" indent="0">
              <a:buNone/>
              <a:defRPr sz="2100" b="1"/>
            </a:lvl2pPr>
            <a:lvl3pPr marL="946678" indent="0">
              <a:buNone/>
              <a:defRPr sz="1900" b="1"/>
            </a:lvl3pPr>
            <a:lvl4pPr marL="1420017" indent="0">
              <a:buNone/>
              <a:defRPr sz="1700" b="1"/>
            </a:lvl4pPr>
            <a:lvl5pPr marL="1893357" indent="0">
              <a:buNone/>
              <a:defRPr sz="1700" b="1"/>
            </a:lvl5pPr>
            <a:lvl6pPr marL="2366696" indent="0">
              <a:buNone/>
              <a:defRPr sz="1700" b="1"/>
            </a:lvl6pPr>
            <a:lvl7pPr marL="2840035" indent="0">
              <a:buNone/>
              <a:defRPr sz="1700" b="1"/>
            </a:lvl7pPr>
            <a:lvl8pPr marL="3313374" indent="0">
              <a:buNone/>
              <a:defRPr sz="1700" b="1"/>
            </a:lvl8pPr>
            <a:lvl9pPr marL="3786713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0787" y="2319869"/>
            <a:ext cx="5456398" cy="4214707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A664C11-2124-45AA-BD9B-75CB769C9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2475D-4D52-4443-B964-7604322AF802}" type="datetimeFigureOut">
              <a:rPr lang="en-US"/>
              <a:pPr>
                <a:defRPr/>
              </a:pPr>
              <a:t>3/1/2020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39B80C7-407F-4521-8F21-604C2023F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A019111-6CFD-4AAD-BDCE-646542E17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5FA30-E025-4C07-8A38-402DC81946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628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0FB746B-EEF8-4F09-878A-A01FE7F9D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12B79-459D-4B54-843C-0089F828F661}" type="datetimeFigureOut">
              <a:rPr lang="en-US"/>
              <a:pPr>
                <a:defRPr/>
              </a:pPr>
              <a:t>3/1/2020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CC532E7-5D95-4E84-9F60-65021E809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BDD37FF-D8AD-41A6-8D19-EC9A13182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FEE60-5918-4DE7-A6EB-B26E539DC8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0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8E1B9C9-4F03-47BF-9E2E-2703ADF0B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B4E96-2E8F-402E-AC20-1698B7143885}" type="datetimeFigureOut">
              <a:rPr lang="en-US"/>
              <a:pPr>
                <a:defRPr/>
              </a:pPr>
              <a:t>3/1/2020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E3BE99E-A4CE-4FFE-BA1F-5E0E116C3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7AFD8BA-46E7-47F8-BAC4-17D40D0B3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81F1EB-70F5-4DDB-9E6A-98CEED4A11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5554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223" y="291254"/>
            <a:ext cx="4061222" cy="123952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6318" y="291257"/>
            <a:ext cx="6900863" cy="624332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7223" y="1530777"/>
            <a:ext cx="4061222" cy="5003800"/>
          </a:xfrm>
        </p:spPr>
        <p:txBody>
          <a:bodyPr/>
          <a:lstStyle>
            <a:lvl1pPr marL="0" indent="0">
              <a:buNone/>
              <a:defRPr sz="1400"/>
            </a:lvl1pPr>
            <a:lvl2pPr marL="473339" indent="0">
              <a:buNone/>
              <a:defRPr sz="1200"/>
            </a:lvl2pPr>
            <a:lvl3pPr marL="946678" indent="0">
              <a:buNone/>
              <a:defRPr sz="1000"/>
            </a:lvl3pPr>
            <a:lvl4pPr marL="1420017" indent="0">
              <a:buNone/>
              <a:defRPr sz="900"/>
            </a:lvl4pPr>
            <a:lvl5pPr marL="1893357" indent="0">
              <a:buNone/>
              <a:defRPr sz="900"/>
            </a:lvl5pPr>
            <a:lvl6pPr marL="2366696" indent="0">
              <a:buNone/>
              <a:defRPr sz="900"/>
            </a:lvl6pPr>
            <a:lvl7pPr marL="2840035" indent="0">
              <a:buNone/>
              <a:defRPr sz="900"/>
            </a:lvl7pPr>
            <a:lvl8pPr marL="3313374" indent="0">
              <a:buNone/>
              <a:defRPr sz="900"/>
            </a:lvl8pPr>
            <a:lvl9pPr marL="378671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AF47325-8A13-4ACC-AEE7-3E23A7FC5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5E0AD-CE49-4550-9E9F-82EAE109E3DF}" type="datetimeFigureOut">
              <a:rPr lang="en-US"/>
              <a:pPr>
                <a:defRPr/>
              </a:pPr>
              <a:t>3/1/2020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ACC11D9-2D2F-4A86-9F35-E59AFAC89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CF56DF2-79CD-4147-BC03-50A909BFB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788A7F-0433-4001-A650-C2729926C0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4601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9589" y="5120640"/>
            <a:ext cx="7406640" cy="60452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19589" y="653627"/>
            <a:ext cx="7406640" cy="4389120"/>
          </a:xfrm>
        </p:spPr>
        <p:txBody>
          <a:bodyPr rtlCol="0">
            <a:normAutofit/>
          </a:bodyPr>
          <a:lstStyle>
            <a:lvl1pPr marL="0" indent="0">
              <a:buNone/>
              <a:defRPr sz="3300"/>
            </a:lvl1pPr>
            <a:lvl2pPr marL="473339" indent="0">
              <a:buNone/>
              <a:defRPr sz="2900"/>
            </a:lvl2pPr>
            <a:lvl3pPr marL="946678" indent="0">
              <a:buNone/>
              <a:defRPr sz="2500"/>
            </a:lvl3pPr>
            <a:lvl4pPr marL="1420017" indent="0">
              <a:buNone/>
              <a:defRPr sz="2100"/>
            </a:lvl4pPr>
            <a:lvl5pPr marL="1893357" indent="0">
              <a:buNone/>
              <a:defRPr sz="2100"/>
            </a:lvl5pPr>
            <a:lvl6pPr marL="2366696" indent="0">
              <a:buNone/>
              <a:defRPr sz="2100"/>
            </a:lvl6pPr>
            <a:lvl7pPr marL="2840035" indent="0">
              <a:buNone/>
              <a:defRPr sz="2100"/>
            </a:lvl7pPr>
            <a:lvl8pPr marL="3313374" indent="0">
              <a:buNone/>
              <a:defRPr sz="2100"/>
            </a:lvl8pPr>
            <a:lvl9pPr marL="3786713" indent="0">
              <a:buNone/>
              <a:defRPr sz="21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19589" y="5725160"/>
            <a:ext cx="7406640" cy="858520"/>
          </a:xfrm>
        </p:spPr>
        <p:txBody>
          <a:bodyPr/>
          <a:lstStyle>
            <a:lvl1pPr marL="0" indent="0">
              <a:buNone/>
              <a:defRPr sz="1400"/>
            </a:lvl1pPr>
            <a:lvl2pPr marL="473339" indent="0">
              <a:buNone/>
              <a:defRPr sz="1200"/>
            </a:lvl2pPr>
            <a:lvl3pPr marL="946678" indent="0">
              <a:buNone/>
              <a:defRPr sz="1000"/>
            </a:lvl3pPr>
            <a:lvl4pPr marL="1420017" indent="0">
              <a:buNone/>
              <a:defRPr sz="900"/>
            </a:lvl4pPr>
            <a:lvl5pPr marL="1893357" indent="0">
              <a:buNone/>
              <a:defRPr sz="900"/>
            </a:lvl5pPr>
            <a:lvl6pPr marL="2366696" indent="0">
              <a:buNone/>
              <a:defRPr sz="900"/>
            </a:lvl6pPr>
            <a:lvl7pPr marL="2840035" indent="0">
              <a:buNone/>
              <a:defRPr sz="900"/>
            </a:lvl7pPr>
            <a:lvl8pPr marL="3313374" indent="0">
              <a:buNone/>
              <a:defRPr sz="900"/>
            </a:lvl8pPr>
            <a:lvl9pPr marL="378671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0D31498-FCE5-4401-85D0-CA127C262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155E3-3A7F-4382-BEA3-901E7FFF86A5}" type="datetimeFigureOut">
              <a:rPr lang="en-US"/>
              <a:pPr>
                <a:defRPr/>
              </a:pPr>
              <a:t>3/1/2020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E44FB5F-0C41-4912-A5CE-3E60BCE75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21B4DAB-4585-4CB9-B4D1-C61CB4BF3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050099-919F-46A6-945C-E9875AA4FF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1523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9406C0F4-EF95-40A9-B86B-0C0CD30D73E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17538" y="293688"/>
            <a:ext cx="111093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668" tIns="47334" rIns="94668" bIns="4733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5617508-1202-4A3F-A0E4-884E9B2AB99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17538" y="1706563"/>
            <a:ext cx="11109325" cy="482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668" tIns="47334" rIns="94668" bIns="473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328649-AF57-4711-9ECB-0D0CA1B053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7538" y="6780213"/>
            <a:ext cx="2879725" cy="388937"/>
          </a:xfrm>
          <a:prstGeom prst="rect">
            <a:avLst/>
          </a:prstGeom>
        </p:spPr>
        <p:txBody>
          <a:bodyPr vert="horz" lIns="94668" tIns="47334" rIns="94668" bIns="47334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3C58F4-40A2-4549-BDF8-A48A0A37C45E}" type="datetimeFigureOut">
              <a:rPr lang="en-US"/>
              <a:pPr>
                <a:defRPr/>
              </a:pPr>
              <a:t>3/1/2020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01324D-0D69-46CA-B814-F265935DD8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7988" y="6780213"/>
            <a:ext cx="3908425" cy="388937"/>
          </a:xfrm>
          <a:prstGeom prst="rect">
            <a:avLst/>
          </a:prstGeom>
        </p:spPr>
        <p:txBody>
          <a:bodyPr vert="horz" lIns="94668" tIns="47334" rIns="94668" bIns="47334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6764EF-63D4-4822-B523-6CE9871B9E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47138" y="6780213"/>
            <a:ext cx="2879725" cy="388937"/>
          </a:xfrm>
          <a:prstGeom prst="rect">
            <a:avLst/>
          </a:prstGeom>
        </p:spPr>
        <p:txBody>
          <a:bodyPr vert="horz" wrap="square" lIns="94668" tIns="47334" rIns="94668" bIns="47334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F68D1348-9DE5-4466-99D4-9E0DBF008CF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pitchFamily="34" charset="0"/>
        </a:defRPr>
      </a:lvl5pPr>
      <a:lvl6pPr marL="473339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pitchFamily="34" charset="0"/>
        </a:defRPr>
      </a:lvl6pPr>
      <a:lvl7pPr marL="946678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pitchFamily="34" charset="0"/>
        </a:defRPr>
      </a:lvl7pPr>
      <a:lvl8pPr marL="1420017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pitchFamily="34" charset="0"/>
        </a:defRPr>
      </a:lvl8pPr>
      <a:lvl9pPr marL="1893357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pitchFamily="34" charset="0"/>
        </a:defRPr>
      </a:lvl9pPr>
    </p:titleStyle>
    <p:bodyStyle>
      <a:lvl1pPr marL="354013" indent="-3540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68350" indent="-2952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82688" indent="-23653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55763" indent="-23653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28838" indent="-23653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3365" indent="-236670" algn="l" defTabSz="94667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076705" indent="-236670" algn="l" defTabSz="94667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50044" indent="-236670" algn="l" defTabSz="94667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83" indent="-236670" algn="l" defTabSz="94667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466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3339" algn="l" defTabSz="9466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46678" algn="l" defTabSz="9466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20017" algn="l" defTabSz="9466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93357" algn="l" defTabSz="9466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66696" algn="l" defTabSz="9466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40035" algn="l" defTabSz="9466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13374" algn="l" defTabSz="9466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86713" algn="l" defTabSz="9466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 /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 /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 /><Relationship Id="rId1" Type="http://schemas.openxmlformats.org/officeDocument/2006/relationships/slideLayout" Target="../slideLayouts/slideLayout2.xml" 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>
            <a:extLst>
              <a:ext uri="{FF2B5EF4-FFF2-40B4-BE49-F238E27FC236}">
                <a16:creationId xmlns:a16="http://schemas.microsoft.com/office/drawing/2014/main" id="{CCA5E908-1B38-41F9-8F3D-37115B259D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762000"/>
            <a:ext cx="12344400" cy="25146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Transcription and Translation of genes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5C7E52-6644-4339-9FF1-1A22B368B5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2600" y="3962400"/>
            <a:ext cx="8077200" cy="304800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dirty="0"/>
              <a:t>PRESENTED TO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dirty="0"/>
              <a:t>Dr. Musaddique Hussain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dirty="0"/>
              <a:t>PRESENTED BY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dirty="0"/>
              <a:t>Aisha kanwal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dirty="0"/>
              <a:t>&amp;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dirty="0"/>
              <a:t>Mehwish Fatima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Content Placeholder 3">
            <a:extLst>
              <a:ext uri="{FF2B5EF4-FFF2-40B4-BE49-F238E27FC236}">
                <a16:creationId xmlns:a16="http://schemas.microsoft.com/office/drawing/2014/main" id="{7479DB01-B17E-436B-B522-F26672FC1F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42863" y="0"/>
            <a:ext cx="10798176" cy="5283200"/>
          </a:xfrm>
        </p:spPr>
      </p:pic>
      <p:pic>
        <p:nvPicPr>
          <p:cNvPr id="11267" name="Picture 4">
            <a:extLst>
              <a:ext uri="{FF2B5EF4-FFF2-40B4-BE49-F238E27FC236}">
                <a16:creationId xmlns:a16="http://schemas.microsoft.com/office/drawing/2014/main" id="{883D5C43-833F-46E8-81A9-780F1281BC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95" t="14546" r="3181" b="3636"/>
          <a:stretch>
            <a:fillRect/>
          </a:stretch>
        </p:blipFill>
        <p:spPr bwMode="auto">
          <a:xfrm>
            <a:off x="7669213" y="3819525"/>
            <a:ext cx="4675187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>
            <a:extLst>
              <a:ext uri="{FF2B5EF4-FFF2-40B4-BE49-F238E27FC236}">
                <a16:creationId xmlns:a16="http://schemas.microsoft.com/office/drawing/2014/main" id="{6D86DD0E-1271-4A87-A76D-B76A9DA7AA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538" y="80963"/>
            <a:ext cx="11109325" cy="6453187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sz="4400" b="1" dirty="0"/>
              <a:t>TERMINATION: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Transcription stops when RNA polymerase reaches a section of DNA called the terminator.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Terminator sequence = UAG .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Next, the RNA strand is released and RNA polymerase dissociates from the DNA.</a:t>
            </a:r>
          </a:p>
        </p:txBody>
      </p:sp>
      <p:pic>
        <p:nvPicPr>
          <p:cNvPr id="12291" name="Picture 1">
            <a:extLst>
              <a:ext uri="{FF2B5EF4-FFF2-40B4-BE49-F238E27FC236}">
                <a16:creationId xmlns:a16="http://schemas.microsoft.com/office/drawing/2014/main" id="{E0D358BC-446D-4873-8E6A-275C010D24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413" y="3576638"/>
            <a:ext cx="9258300" cy="359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707D1301-C4F4-4179-92D7-B1ED64FE7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988" y="80963"/>
            <a:ext cx="11782425" cy="6453187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sz="4400" b="1" dirty="0"/>
              <a:t>RNA Processing </a:t>
            </a:r>
            <a:r>
              <a:rPr lang="en-US" dirty="0"/>
              <a:t>: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The original transcript from the DNA is called as pre-m RNA.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It contains transcript of both intron and exons.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Intron:- it is non-coding sections of nucleic acid found between coding regions.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Exons:-coding regions of nucleic acids 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Pre-mRNA never leaves the cell’s nucleus.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The introns are excised and exons are joined together to form mRNA.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The introns are removed by a process called splicing to produce messenger RNA (mRNA)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Content Placeholder 3">
            <a:extLst>
              <a:ext uri="{FF2B5EF4-FFF2-40B4-BE49-F238E27FC236}">
                <a16:creationId xmlns:a16="http://schemas.microsoft.com/office/drawing/2014/main" id="{7C337601-0804-4376-8111-9A97921363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0988" y="161925"/>
            <a:ext cx="11782425" cy="699135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26EFA1E2-227B-4CD6-A2B4-C2F3337981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0"/>
            <a:ext cx="12004675" cy="7315200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4400" b="1" dirty="0"/>
              <a:t>Translation 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It is the 1st stage of protein biosynthesis from mRNA. 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Process of </a:t>
            </a:r>
            <a:r>
              <a:rPr lang="en-US" b="1" dirty="0"/>
              <a:t>Translation</a:t>
            </a:r>
            <a:r>
              <a:rPr lang="en-US" dirty="0"/>
              <a:t> involves formation of polypeptide (PROTEIN) by decoding mRNA produced in transcription.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It occurs in ribosome which are present in cytoplasm. It begins after mRNA enters in cytoplasm.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It uses tRNA as the interpreter of mRNA. 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dirty="0"/>
          </a:p>
        </p:txBody>
      </p:sp>
      <p:pic>
        <p:nvPicPr>
          <p:cNvPr id="15363" name="Picture 3">
            <a:extLst>
              <a:ext uri="{FF2B5EF4-FFF2-40B4-BE49-F238E27FC236}">
                <a16:creationId xmlns:a16="http://schemas.microsoft.com/office/drawing/2014/main" id="{79B707E9-C7E4-42BC-B71F-378B0A989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91"/>
          <a:stretch>
            <a:fillRect/>
          </a:stretch>
        </p:blipFill>
        <p:spPr bwMode="auto">
          <a:xfrm>
            <a:off x="468313" y="4114800"/>
            <a:ext cx="11688762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>
            <a:extLst>
              <a:ext uri="{FF2B5EF4-FFF2-40B4-BE49-F238E27FC236}">
                <a16:creationId xmlns:a16="http://schemas.microsoft.com/office/drawing/2014/main" id="{F74A93B8-488E-484A-AEE2-480669392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538" y="487363"/>
            <a:ext cx="11109325" cy="625951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sz="4400" b="1" dirty="0"/>
              <a:t>PHASES IN TRANSLATION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en-US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dirty="0"/>
              <a:t> Translation proceed in four phases:</a:t>
            </a:r>
          </a:p>
          <a:p>
            <a:pPr marL="532507" indent="-532507" eaLnBrk="1" hangingPunct="1">
              <a:buFont typeface="Arial" charset="0"/>
              <a:buAutoNum type="arabicPeriod"/>
              <a:defRPr/>
            </a:pPr>
            <a:r>
              <a:rPr lang="en-US" dirty="0"/>
              <a:t>INITIATION </a:t>
            </a:r>
          </a:p>
          <a:p>
            <a:pPr marL="532507" indent="-532507" eaLnBrk="1" hangingPunct="1">
              <a:buFont typeface="Arial" charset="0"/>
              <a:buAutoNum type="arabicPeriod"/>
              <a:defRPr/>
            </a:pPr>
            <a:r>
              <a:rPr lang="en-US" dirty="0"/>
              <a:t>ELONGATION</a:t>
            </a:r>
          </a:p>
          <a:p>
            <a:pPr marL="532507" indent="-532507" eaLnBrk="1" hangingPunct="1">
              <a:buFont typeface="Arial" charset="0"/>
              <a:buAutoNum type="arabicPeriod"/>
              <a:defRPr/>
            </a:pPr>
            <a:r>
              <a:rPr lang="en-US" dirty="0"/>
              <a:t>TRANSLOCATION</a:t>
            </a:r>
          </a:p>
          <a:p>
            <a:pPr marL="532507" indent="-532507" eaLnBrk="1" hangingPunct="1">
              <a:buFont typeface="Arial" charset="0"/>
              <a:buAutoNum type="arabicPeriod"/>
              <a:defRPr/>
            </a:pPr>
            <a:r>
              <a:rPr lang="en-US" dirty="0"/>
              <a:t>TERMINATION</a:t>
            </a:r>
          </a:p>
        </p:txBody>
      </p:sp>
      <p:pic>
        <p:nvPicPr>
          <p:cNvPr id="16387" name="Picture 1">
            <a:extLst>
              <a:ext uri="{FF2B5EF4-FFF2-40B4-BE49-F238E27FC236}">
                <a16:creationId xmlns:a16="http://schemas.microsoft.com/office/drawing/2014/main" id="{8D6F0BB8-6FF9-4B6C-9A97-714F8C3A2B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8" t="4546" r="2107" b="3220"/>
          <a:stretch>
            <a:fillRect/>
          </a:stretch>
        </p:blipFill>
        <p:spPr bwMode="auto">
          <a:xfrm>
            <a:off x="7391400" y="2057400"/>
            <a:ext cx="4943475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>
            <a:extLst>
              <a:ext uri="{FF2B5EF4-FFF2-40B4-BE49-F238E27FC236}">
                <a16:creationId xmlns:a16="http://schemas.microsoft.com/office/drawing/2014/main" id="{74DF4AAD-6E54-49F0-B526-3BEEB6059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52400"/>
            <a:ext cx="6400800" cy="48006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sz="4400" b="1" dirty="0"/>
              <a:t>INITIATION :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The initiation stage of translation brings together mRNA, tRNA bearing the first amino acid of the polypeptide, and two subunits of a ribosome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The components involved are the large and small subunits of ribosome, mRNA, initiator tRNA in its charged form and three factors ( IF1.IF2,IF3) and GTP.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The tRNA has a amino acid linked to it is term as Charged tRNA.</a:t>
            </a:r>
          </a:p>
        </p:txBody>
      </p:sp>
      <p:pic>
        <p:nvPicPr>
          <p:cNvPr id="17411" name="Picture 1">
            <a:extLst>
              <a:ext uri="{FF2B5EF4-FFF2-40B4-BE49-F238E27FC236}">
                <a16:creationId xmlns:a16="http://schemas.microsoft.com/office/drawing/2014/main" id="{351BB1E3-E703-466A-B5D2-53E918E217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914400"/>
            <a:ext cx="55245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77BFDDFE-2727-49E6-B712-4BF1374ABF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52400"/>
            <a:ext cx="6858000" cy="6594475"/>
          </a:xfrm>
        </p:spPr>
        <p:txBody>
          <a:bodyPr/>
          <a:lstStyle/>
          <a:p>
            <a:pPr eaLnBrk="1" hangingPunct="1"/>
            <a:r>
              <a:rPr lang="en-US" altLang="en-US"/>
              <a:t>IF1 and IF3 bind to free 30S subunit.</a:t>
            </a:r>
          </a:p>
          <a:p>
            <a:pPr eaLnBrk="1" hangingPunct="1"/>
            <a:r>
              <a:rPr lang="en-US" altLang="en-US"/>
              <a:t>IF2 complexed with GTP then bind to the small subunit. It will assist the charged initiator tRNA to bind.</a:t>
            </a:r>
          </a:p>
          <a:p>
            <a:pPr eaLnBrk="1" hangingPunct="1"/>
            <a:r>
              <a:rPr lang="en-US" altLang="en-US"/>
              <a:t>The assembled ribosome has 2 tRNA binding sites. These are called A-site (acceptor) for aminoacyl and  P-site(donor)for polypeptide.</a:t>
            </a:r>
          </a:p>
          <a:p>
            <a:pPr eaLnBrk="1" hangingPunct="1"/>
            <a:r>
              <a:rPr lang="en-US" altLang="en-US"/>
              <a:t>The A-site is where incoming aminoacyl-tRNA molecules bind and P-site where the growing polypeptide chain usually found</a:t>
            </a:r>
          </a:p>
        </p:txBody>
      </p:sp>
      <p:pic>
        <p:nvPicPr>
          <p:cNvPr id="18435" name="Picture 1">
            <a:extLst>
              <a:ext uri="{FF2B5EF4-FFF2-40B4-BE49-F238E27FC236}">
                <a16:creationId xmlns:a16="http://schemas.microsoft.com/office/drawing/2014/main" id="{B876DF99-132C-43CF-A29D-3CD6D24168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4" t="-2" r="36972" b="4951"/>
          <a:stretch>
            <a:fillRect/>
          </a:stretch>
        </p:blipFill>
        <p:spPr bwMode="auto">
          <a:xfrm>
            <a:off x="7162800" y="0"/>
            <a:ext cx="51816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2">
            <a:extLst>
              <a:ext uri="{FF2B5EF4-FFF2-40B4-BE49-F238E27FC236}">
                <a16:creationId xmlns:a16="http://schemas.microsoft.com/office/drawing/2014/main" id="{E271CC66-431A-471B-8333-D5590B5898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52"/>
          <a:stretch>
            <a:fillRect/>
          </a:stretch>
        </p:blipFill>
        <p:spPr bwMode="auto">
          <a:xfrm>
            <a:off x="7543800" y="3429000"/>
            <a:ext cx="4794250" cy="391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F5CE6069-8926-4540-8F80-D416732997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52400"/>
            <a:ext cx="11498263" cy="6381750"/>
          </a:xfrm>
        </p:spPr>
        <p:txBody>
          <a:bodyPr/>
          <a:lstStyle/>
          <a:p>
            <a:pPr eaLnBrk="1" hangingPunct="1"/>
            <a:r>
              <a:rPr lang="en-US" altLang="en-US"/>
              <a:t>One major outcome of initiation is the placement of initiator tRNA in the P-site.</a:t>
            </a:r>
          </a:p>
          <a:p>
            <a:pPr eaLnBrk="1" hangingPunct="1"/>
            <a:r>
              <a:rPr lang="en-US" altLang="en-US"/>
              <a:t>Start codon :- AUG</a:t>
            </a:r>
          </a:p>
          <a:p>
            <a:pPr eaLnBrk="1" hangingPunct="1"/>
            <a:r>
              <a:rPr lang="en-US" altLang="en-US"/>
              <a:t>Start anticodon :- UAC</a:t>
            </a:r>
          </a:p>
          <a:p>
            <a:pPr eaLnBrk="1" hangingPunct="1"/>
            <a:r>
              <a:rPr lang="en-US" altLang="en-US"/>
              <a:t>The small ribosomal subunit attaches to 5’ end of mRNA.</a:t>
            </a:r>
          </a:p>
        </p:txBody>
      </p:sp>
      <p:pic>
        <p:nvPicPr>
          <p:cNvPr id="19459" name="Picture 1">
            <a:extLst>
              <a:ext uri="{FF2B5EF4-FFF2-40B4-BE49-F238E27FC236}">
                <a16:creationId xmlns:a16="http://schemas.microsoft.com/office/drawing/2014/main" id="{B31CEEF8-720F-41E0-A889-FD6A085936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365500"/>
            <a:ext cx="6076950" cy="394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0E95E15B-D7C8-4C32-9B0B-E1E395FB26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538" y="568325"/>
            <a:ext cx="11109325" cy="596582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sz="4400" b="1" dirty="0"/>
              <a:t>ELONGATION: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In this amino acid are added one by one to the first amino acid called as amino acid delivery. 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In codon recognition , mRNA codon in the A site forms hydrogen bond with the tRNA anticodon.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In peptide bond formation, the ribosome catalyzes the formation of the peptide bond between the amino acids. The polypeptide extending from the P-site moves to A-site to attach to the new Amino Acid.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In elongation process three elongation factors (EF-T4,EF-T5,EF-G) which will bind with GTP or GDP.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B52F90C9-C958-4485-9B01-D5FDBB1B5810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algn="l" eaLnBrk="1" hangingPunct="1">
              <a:defRPr/>
            </a:pPr>
            <a:r>
              <a:rPr lang="en-US" b="1" dirty="0"/>
              <a:t>Contents:</a:t>
            </a:r>
          </a:p>
        </p:txBody>
      </p:sp>
      <p:sp>
        <p:nvSpPr>
          <p:cNvPr id="3075" name="Content Placeholder 2">
            <a:extLst>
              <a:ext uri="{FF2B5EF4-FFF2-40B4-BE49-F238E27FC236}">
                <a16:creationId xmlns:a16="http://schemas.microsoft.com/office/drawing/2014/main" id="{D4691BC5-C1B7-4E6E-82F1-832CA6A71DAC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355004" indent="-355004" eaLnBrk="1" hangingPunct="1">
              <a:buFont typeface="Wingdings" pitchFamily="2" charset="2"/>
              <a:buChar char="Ø"/>
              <a:defRPr/>
            </a:pP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Transcription </a:t>
            </a:r>
          </a:p>
          <a:p>
            <a:pPr marL="355004" indent="-355004" eaLnBrk="1" hangingPunct="1">
              <a:buFont typeface="Wingdings" pitchFamily="2" charset="2"/>
              <a:buChar char="Ø"/>
              <a:defRPr/>
            </a:pP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Translation </a:t>
            </a:r>
          </a:p>
        </p:txBody>
      </p:sp>
      <p:pic>
        <p:nvPicPr>
          <p:cNvPr id="3076" name="Picture 1">
            <a:extLst>
              <a:ext uri="{FF2B5EF4-FFF2-40B4-BE49-F238E27FC236}">
                <a16:creationId xmlns:a16="http://schemas.microsoft.com/office/drawing/2014/main" id="{93F7D3D7-86D0-4BFA-9D04-2006A43870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752600"/>
            <a:ext cx="49911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Content Placeholder 7">
            <a:extLst>
              <a:ext uri="{FF2B5EF4-FFF2-40B4-BE49-F238E27FC236}">
                <a16:creationId xmlns:a16="http://schemas.microsoft.com/office/drawing/2014/main" id="{65AD3D55-A0B5-4CA3-8FD9-42F585D121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228600"/>
            <a:ext cx="11887200" cy="678180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>
            <a:extLst>
              <a:ext uri="{FF2B5EF4-FFF2-40B4-BE49-F238E27FC236}">
                <a16:creationId xmlns:a16="http://schemas.microsoft.com/office/drawing/2014/main" id="{8DE5F459-D241-4C01-A795-420D6EDFA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52400"/>
            <a:ext cx="7162800" cy="6705600"/>
          </a:xfrm>
        </p:spPr>
        <p:txBody>
          <a:bodyPr/>
          <a:lstStyle/>
          <a:p>
            <a:pPr eaLnBrk="1" hangingPunct="1"/>
            <a:r>
              <a:rPr lang="en-US" altLang="en-US" sz="4400" b="1"/>
              <a:t>TRANSLOCATION </a:t>
            </a:r>
            <a:r>
              <a:rPr lang="en-US" altLang="en-US"/>
              <a:t>:</a:t>
            </a:r>
          </a:p>
          <a:p>
            <a:pPr eaLnBrk="1" hangingPunct="1"/>
            <a:r>
              <a:rPr lang="en-US" altLang="en-US"/>
              <a:t>The t-RNA with the polypeptide chain in the A site is translocated to the P site.</a:t>
            </a:r>
          </a:p>
          <a:p>
            <a:pPr eaLnBrk="1" hangingPunct="1"/>
            <a:r>
              <a:rPr lang="en-US" altLang="en-US"/>
              <a:t> tRNA at the P site moves to the E site and leaves the ribosome.</a:t>
            </a:r>
          </a:p>
          <a:p>
            <a:pPr eaLnBrk="1" hangingPunct="1"/>
            <a:r>
              <a:rPr lang="en-US" altLang="en-US"/>
              <a:t>The ribosome moves down the mRNA in the 5’-3’ direction</a:t>
            </a:r>
          </a:p>
        </p:txBody>
      </p:sp>
      <p:pic>
        <p:nvPicPr>
          <p:cNvPr id="22531" name="Picture 1">
            <a:extLst>
              <a:ext uri="{FF2B5EF4-FFF2-40B4-BE49-F238E27FC236}">
                <a16:creationId xmlns:a16="http://schemas.microsoft.com/office/drawing/2014/main" id="{44A03131-5790-41CF-8F7D-BEA7CB1896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02" t="21088"/>
          <a:stretch>
            <a:fillRect/>
          </a:stretch>
        </p:blipFill>
        <p:spPr bwMode="auto">
          <a:xfrm>
            <a:off x="7543800" y="533400"/>
            <a:ext cx="48006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2">
            <a:extLst>
              <a:ext uri="{FF2B5EF4-FFF2-40B4-BE49-F238E27FC236}">
                <a16:creationId xmlns:a16="http://schemas.microsoft.com/office/drawing/2014/main" id="{32594E12-BB76-469C-B3C6-FC505D1FB7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344400" cy="298291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sz="4400" b="1" dirty="0"/>
              <a:t>TERMINATION: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Protein factors called release factors interact with the stop codons and cause release of the completed polypeptide chain.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Stop codon- UAA,UAG,UGA.RF1 recognizes the codons UAA,UAG.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RF2 recognizes UAA, UGA. RF3 helps either RF1 and RF2 to carry out the reaction</a:t>
            </a:r>
          </a:p>
        </p:txBody>
      </p:sp>
      <p:pic>
        <p:nvPicPr>
          <p:cNvPr id="23555" name="Content Placeholder 1">
            <a:extLst>
              <a:ext uri="{FF2B5EF4-FFF2-40B4-BE49-F238E27FC236}">
                <a16:creationId xmlns:a16="http://schemas.microsoft.com/office/drawing/2014/main" id="{EE5950C7-99C8-4C82-B2E4-92FB46B250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581400"/>
            <a:ext cx="108966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609E0FF2-222B-4C7E-AC8C-3C34B9A77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24579" name="Content Placeholder 3">
            <a:extLst>
              <a:ext uri="{FF2B5EF4-FFF2-40B4-BE49-F238E27FC236}">
                <a16:creationId xmlns:a16="http://schemas.microsoft.com/office/drawing/2014/main" id="{620197E0-93C2-44EC-83A1-C9BCB707E0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344400" cy="7315200"/>
          </a:xfr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3C61FAE-19EB-4DB1-816F-AEC3FD3CA56B}"/>
              </a:ext>
            </a:extLst>
          </p:cNvPr>
          <p:cNvSpPr/>
          <p:nvPr/>
        </p:nvSpPr>
        <p:spPr>
          <a:xfrm>
            <a:off x="152400" y="0"/>
            <a:ext cx="1676400" cy="73152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anchor="ctr"/>
          <a:lstStyle/>
          <a:p>
            <a:pPr algn="ctr">
              <a:defRPr/>
            </a:pPr>
            <a:r>
              <a:rPr lang="en-US" sz="4400" b="1" dirty="0">
                <a:solidFill>
                  <a:schemeClr val="tx1"/>
                </a:solidFill>
                <a:latin typeface="Algerian" pitchFamily="82" charset="0"/>
              </a:rPr>
              <a:t>Thank you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187258-DE36-42BB-B47E-01EACBDED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325" y="80963"/>
            <a:ext cx="6545263" cy="6453187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4400" b="1" dirty="0"/>
              <a:t>Introduction: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dirty="0"/>
          </a:p>
          <a:p>
            <a:pPr marL="355004" indent="-355004" eaLnBrk="1" fontAlgn="auto" hangingPunct="1">
              <a:spcAft>
                <a:spcPts val="0"/>
              </a:spcAft>
              <a:defRPr/>
            </a:pPr>
            <a:r>
              <a:rPr lang="en-US" b="1" dirty="0"/>
              <a:t>Transcription</a:t>
            </a:r>
            <a:r>
              <a:rPr lang="en-US" dirty="0"/>
              <a:t> is synthesis of single stranded RNA from a double stranded DNA template. Its produces messenger RNA ( mRNA). 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dirty="0"/>
          </a:p>
        </p:txBody>
      </p:sp>
      <p:pic>
        <p:nvPicPr>
          <p:cNvPr id="4099" name="Picture 1">
            <a:extLst>
              <a:ext uri="{FF2B5EF4-FFF2-40B4-BE49-F238E27FC236}">
                <a16:creationId xmlns:a16="http://schemas.microsoft.com/office/drawing/2014/main" id="{A6D7445D-DCD8-4BB7-A4D5-21EA42F804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2" r="4015" b="29199"/>
          <a:stretch>
            <a:fillRect/>
          </a:stretch>
        </p:blipFill>
        <p:spPr bwMode="auto">
          <a:xfrm>
            <a:off x="7013575" y="406400"/>
            <a:ext cx="5237163" cy="658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AF38769-4C09-4EB5-B6EE-4333D16A9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538" y="487363"/>
            <a:ext cx="11109325" cy="6046787"/>
          </a:xfrm>
        </p:spPr>
        <p:txBody>
          <a:bodyPr/>
          <a:lstStyle/>
          <a:p>
            <a:pPr marL="355004" indent="-355004" eaLnBrk="1" fontAlgn="auto" hangingPunct="1">
              <a:spcAft>
                <a:spcPts val="0"/>
              </a:spcAft>
              <a:defRPr/>
            </a:pPr>
            <a:r>
              <a:rPr lang="en-US" dirty="0"/>
              <a:t>Transcription and Translation both process are the part of gene expression.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In a eukaryotic cell the nuclear envelope separates transcription from translation.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Extensive RNA processing occurs in the nucleus.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>
            <a:extLst>
              <a:ext uri="{FF2B5EF4-FFF2-40B4-BE49-F238E27FC236}">
                <a16:creationId xmlns:a16="http://schemas.microsoft.com/office/drawing/2014/main" id="{87B452A4-1EA3-4067-9468-A536C65D4B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538" y="325438"/>
            <a:ext cx="11109325" cy="6421437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sz="4400" b="1" dirty="0"/>
              <a:t>TRANSCRIPTION INTRODUCTION </a:t>
            </a:r>
            <a:r>
              <a:rPr lang="en-US" dirty="0"/>
              <a:t>: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Transcription is the synthesis of mRNA from a DNA template which occurs in 5’-3’ direction.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During transcription , a DNA sequence is read by an RNA polymerase which produce a complementary and antiparallel RNA strand.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Transcription is the first step leading to gene expression.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The result of the transcription is a mRNA which will then be used to create that protein via the process of translation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2">
            <a:extLst>
              <a:ext uri="{FF2B5EF4-FFF2-40B4-BE49-F238E27FC236}">
                <a16:creationId xmlns:a16="http://schemas.microsoft.com/office/drawing/2014/main" id="{94EC83C9-6221-4C7D-8C02-79F66BBACC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538" y="325438"/>
            <a:ext cx="11109325" cy="620871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sz="4400" b="1" dirty="0"/>
              <a:t>Transcription Prokaryotes Vs Eukaryotes</a:t>
            </a:r>
            <a:r>
              <a:rPr lang="en-US" dirty="0"/>
              <a:t>.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en-US" dirty="0"/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 Prokaryotic transcription occurring in cytoplasm alongside translation and eukaryotic transcription occurring only in the nucleus where it is separated from the cytoplasm by the nuclear membrane.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9C1EECB7-4D5C-4F2B-AA08-EDB7624E4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538" y="487363"/>
            <a:ext cx="11109325" cy="6046787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sz="4000" b="1" dirty="0"/>
              <a:t>STAGES OF TRANSCRIPTION </a:t>
            </a:r>
            <a:r>
              <a:rPr lang="en-US" dirty="0"/>
              <a:t>: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en-US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dirty="0"/>
              <a:t>There are three stages involved in transcription :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A. INITIATION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B. ELONGATION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C. TERMINATION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endParaRPr lang="en-US" dirty="0"/>
          </a:p>
          <a:p>
            <a:pPr marL="355004" indent="-355004" eaLnBrk="1" hangingPunct="1">
              <a:buFont typeface="Arial" charset="0"/>
              <a:buChar char="•"/>
              <a:defRPr/>
            </a:pPr>
            <a:endParaRPr lang="en-US" dirty="0"/>
          </a:p>
          <a:p>
            <a:pPr marL="355004" indent="-355004" eaLnBrk="1" hangingPunct="1">
              <a:buFont typeface="Arial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id="{568D29F9-3743-4476-B6AE-4F208275D2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988" y="0"/>
            <a:ext cx="11445875" cy="653415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sz="4400" b="1" dirty="0"/>
              <a:t>INITIATION: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RNA polymerase binds to specific DNA region and initiate transcription called as promoter site.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 After polymerase is bound to the promoter DNA, the two DNA strands unwind and the enzyme starts transcribing the template strand.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The position of the first synthesized base of the RNA is called the start site .</a:t>
            </a:r>
          </a:p>
        </p:txBody>
      </p:sp>
      <p:pic>
        <p:nvPicPr>
          <p:cNvPr id="9219" name="Picture 1">
            <a:extLst>
              <a:ext uri="{FF2B5EF4-FFF2-40B4-BE49-F238E27FC236}">
                <a16:creationId xmlns:a16="http://schemas.microsoft.com/office/drawing/2014/main" id="{019C1C28-5ACA-4297-A480-BFF224996D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088" y="4632325"/>
            <a:ext cx="9258300" cy="249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2">
            <a:extLst>
              <a:ext uri="{FF2B5EF4-FFF2-40B4-BE49-F238E27FC236}">
                <a16:creationId xmlns:a16="http://schemas.microsoft.com/office/drawing/2014/main" id="{F575EDB5-CEEB-4E03-9870-504CF3702F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538" y="325438"/>
            <a:ext cx="11109325" cy="620871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sz="4400" b="1" dirty="0"/>
              <a:t>ELONGATION: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RNA polymerase moves along DNA template and sequentially synthesizes the RNA chain.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DNA is unwinding ahead of the moving polymerase and the helix is reformed behind it. 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It unwinds 10-20 DNA bases at a time.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RNA polymerase add nucleotides in the 5’-3’ direction.</a:t>
            </a:r>
          </a:p>
          <a:p>
            <a:pPr marL="355004" indent="-355004" eaLnBrk="1" hangingPunct="1">
              <a:buFont typeface="Arial" charset="0"/>
              <a:buChar char="•"/>
              <a:defRPr/>
            </a:pPr>
            <a:r>
              <a:rPr lang="en-US" dirty="0"/>
              <a:t>The new section of RNA ‘peels away’ as the double helix reforms.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881</Words>
  <Application>Microsoft Office PowerPoint</Application>
  <PresentationFormat>Custom</PresentationFormat>
  <Paragraphs>91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Transcription and Translation of genes</vt:lpstr>
      <vt:lpstr>Contents: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misheee</dc:creator>
  <cp:lastModifiedBy>Unknown User</cp:lastModifiedBy>
  <cp:revision>30</cp:revision>
  <dcterms:created xsi:type="dcterms:W3CDTF">2020-02-29T18:16:03Z</dcterms:created>
  <dcterms:modified xsi:type="dcterms:W3CDTF">2020-03-01T16:52:28Z</dcterms:modified>
</cp:coreProperties>
</file>